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8비트" charset="1" panose="02020503020101020101"/>
      <p:regular r:id="rId10"/>
    </p:embeddedFont>
    <p:embeddedFont>
      <p:font typeface="210 8비트 Bold" charset="1" panose="02020503020101020101"/>
      <p:regular r:id="rId11"/>
    </p:embeddedFont>
    <p:embeddedFont>
      <p:font typeface="210 8비트 Light" charset="1" panose="02020503020101020101"/>
      <p:regular r:id="rId12"/>
    </p:embeddedFont>
    <p:embeddedFont>
      <p:font typeface="210 밀레니얼" charset="1" panose="02020503020101020101"/>
      <p:regular r:id="rId13"/>
    </p:embeddedFont>
    <p:embeddedFont>
      <p:font typeface="210 밀레니얼 Bold" charset="1" panose="02020503020101020101"/>
      <p:regular r:id="rId14"/>
    </p:embeddedFont>
    <p:embeddedFont>
      <p:font typeface="210 밀레니얼 Light" charset="1" panose="02020503020101020101"/>
      <p:regular r:id="rId15"/>
    </p:embeddedFont>
    <p:embeddedFont>
      <p:font typeface="Arita Dotum Bold" charset="1" panose="02020603020101020101"/>
      <p:regular r:id="rId16"/>
    </p:embeddedFont>
    <p:embeddedFont>
      <p:font typeface="Arita Dotum Thin" charset="1" panose="02020603020101020101"/>
      <p:regular r:id="rId17"/>
    </p:embeddedFont>
    <p:embeddedFont>
      <p:font typeface="Arita Dotum Light" charset="1" panose="02020603020101020101"/>
      <p:regular r:id="rId18"/>
    </p:embeddedFont>
    <p:embeddedFont>
      <p:font typeface="Arita Dotum Medium" charset="1" panose="02020603020101020101"/>
      <p:regular r:id="rId19"/>
    </p:embeddedFont>
    <p:embeddedFont>
      <p:font typeface="Arita Dotum Semi-Bold" charset="1" panose="0202060302010102010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55.png" Type="http://schemas.openxmlformats.org/officeDocument/2006/relationships/image"/><Relationship Id="rId2" Target="../media/image1.png" Type="http://schemas.openxmlformats.org/officeDocument/2006/relationships/image"/><Relationship Id="rId20" Target="../media/image56.svg" Type="http://schemas.openxmlformats.org/officeDocument/2006/relationships/image"/><Relationship Id="rId21" Target="../media/image57.png" Type="http://schemas.openxmlformats.org/officeDocument/2006/relationships/image"/><Relationship Id="rId22" Target="../media/image58.svg" Type="http://schemas.openxmlformats.org/officeDocument/2006/relationships/image"/><Relationship Id="rId23" Target="../media/image59.png" Type="http://schemas.openxmlformats.org/officeDocument/2006/relationships/image"/><Relationship Id="rId24" Target="../media/image60.svg" Type="http://schemas.openxmlformats.org/officeDocument/2006/relationships/image"/><Relationship Id="rId25" Target="../media/image61.png" Type="http://schemas.openxmlformats.org/officeDocument/2006/relationships/image"/><Relationship Id="rId26" Target="../media/image62.svg" Type="http://schemas.openxmlformats.org/officeDocument/2006/relationships/image"/><Relationship Id="rId27" Target="../media/image63.png" Type="http://schemas.openxmlformats.org/officeDocument/2006/relationships/image"/><Relationship Id="rId28" Target="../media/image64.svg" Type="http://schemas.openxmlformats.org/officeDocument/2006/relationships/image"/><Relationship Id="rId29" Target="../media/image65.png" Type="http://schemas.openxmlformats.org/officeDocument/2006/relationships/image"/><Relationship Id="rId3" Target="../media/image39.png" Type="http://schemas.openxmlformats.org/officeDocument/2006/relationships/image"/><Relationship Id="rId30" Target="../media/image66.svg" Type="http://schemas.openxmlformats.org/officeDocument/2006/relationships/image"/><Relationship Id="rId31" Target="../media/image67.png" Type="http://schemas.openxmlformats.org/officeDocument/2006/relationships/image"/><Relationship Id="rId32" Target="../media/image68.svg" Type="http://schemas.openxmlformats.org/officeDocument/2006/relationships/image"/><Relationship Id="rId33" Target="../media/image69.png" Type="http://schemas.openxmlformats.org/officeDocument/2006/relationships/image"/><Relationship Id="rId34" Target="../media/image70.svg" Type="http://schemas.openxmlformats.org/officeDocument/2006/relationships/image"/><Relationship Id="rId35" Target="../media/image71.png" Type="http://schemas.openxmlformats.org/officeDocument/2006/relationships/image"/><Relationship Id="rId36" Target="../media/image72.svg" Type="http://schemas.openxmlformats.org/officeDocument/2006/relationships/image"/><Relationship Id="rId37" Target="../media/image73.png" Type="http://schemas.openxmlformats.org/officeDocument/2006/relationships/image"/><Relationship Id="rId38" Target="../media/image74.svg" Type="http://schemas.openxmlformats.org/officeDocument/2006/relationships/image"/><Relationship Id="rId39" Target="../media/image75.png" Type="http://schemas.openxmlformats.org/officeDocument/2006/relationships/image"/><Relationship Id="rId4" Target="../media/image40.svg" Type="http://schemas.openxmlformats.org/officeDocument/2006/relationships/image"/><Relationship Id="rId40" Target="../media/image76.svg" Type="http://schemas.openxmlformats.org/officeDocument/2006/relationships/image"/><Relationship Id="rId41" Target="../media/image77.png" Type="http://schemas.openxmlformats.org/officeDocument/2006/relationships/image"/><Relationship Id="rId42" Target="../media/image78.svg" Type="http://schemas.openxmlformats.org/officeDocument/2006/relationships/image"/><Relationship Id="rId43" Target="../media/image79.png" Type="http://schemas.openxmlformats.org/officeDocument/2006/relationships/image"/><Relationship Id="rId44" Target="../media/image8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1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765643" y="8090431"/>
            <a:ext cx="5149262" cy="926893"/>
            <a:chOff x="0" y="0"/>
            <a:chExt cx="1878465" cy="338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8465" cy="338133"/>
            </a:xfrm>
            <a:custGeom>
              <a:avLst/>
              <a:gdLst/>
              <a:ahLst/>
              <a:cxnLst/>
              <a:rect r="r" b="b" t="t" l="l"/>
              <a:pathLst>
                <a:path h="338133" w="1878465">
                  <a:moveTo>
                    <a:pt x="0" y="0"/>
                  </a:moveTo>
                  <a:lnTo>
                    <a:pt x="1878465" y="0"/>
                  </a:lnTo>
                  <a:lnTo>
                    <a:pt x="1878465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87383" y="8090431"/>
            <a:ext cx="3544008" cy="926893"/>
            <a:chOff x="0" y="0"/>
            <a:chExt cx="1292864" cy="3381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2864" cy="338133"/>
            </a:xfrm>
            <a:custGeom>
              <a:avLst/>
              <a:gdLst/>
              <a:ahLst/>
              <a:cxnLst/>
              <a:rect r="r" b="b" t="t" l="l"/>
              <a:pathLst>
                <a:path h="338133" w="1292864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14264" y="1632231"/>
            <a:ext cx="1788136" cy="1882248"/>
          </a:xfrm>
          <a:custGeom>
            <a:avLst/>
            <a:gdLst/>
            <a:ahLst/>
            <a:cxnLst/>
            <a:rect r="r" b="b" t="t" l="l"/>
            <a:pathLst>
              <a:path h="1882248" w="1788136">
                <a:moveTo>
                  <a:pt x="0" y="0"/>
                </a:moveTo>
                <a:lnTo>
                  <a:pt x="1788136" y="0"/>
                </a:lnTo>
                <a:lnTo>
                  <a:pt x="1788136" y="1882248"/>
                </a:lnTo>
                <a:lnTo>
                  <a:pt x="0" y="1882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08332" y="2230726"/>
            <a:ext cx="1935668" cy="1935668"/>
          </a:xfrm>
          <a:custGeom>
            <a:avLst/>
            <a:gdLst/>
            <a:ahLst/>
            <a:cxnLst/>
            <a:rect r="r" b="b" t="t" l="l"/>
            <a:pathLst>
              <a:path h="1935668" w="1935668">
                <a:moveTo>
                  <a:pt x="0" y="0"/>
                </a:moveTo>
                <a:lnTo>
                  <a:pt x="1935668" y="0"/>
                </a:lnTo>
                <a:lnTo>
                  <a:pt x="1935668" y="1935668"/>
                </a:lnTo>
                <a:lnTo>
                  <a:pt x="0" y="1935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06590" y="8358297"/>
            <a:ext cx="486736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8비트"/>
                <a:ea typeface="210 8비트"/>
              </a:rPr>
              <a:t>한준원, 왕승철, 정승환, 이재서, 정범진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1571" y="8339247"/>
            <a:ext cx="2406821" cy="37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000000"/>
                </a:solidFill>
                <a:latin typeface="210 8비트"/>
              </a:rPr>
              <a:t>{WhereHouse}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106" y="2518515"/>
            <a:ext cx="8495663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latin typeface="210 밀레니얼"/>
                <a:ea typeface="210 밀레니얼"/>
              </a:rPr>
              <a:t>MZ 세대</a:t>
            </a:r>
          </a:p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latin typeface="210 밀레니얼"/>
                <a:ea typeface="210 밀레니얼"/>
              </a:rPr>
              <a:t>1인 가구를 위한</a:t>
            </a:r>
          </a:p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ea typeface="210 밀레니얼"/>
              </a:rPr>
              <a:t>주거지 추천 서비스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90" y="4206928"/>
            <a:ext cx="15795020" cy="1890091"/>
            <a:chOff x="0" y="0"/>
            <a:chExt cx="5762066" cy="6895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89510"/>
            </a:xfrm>
            <a:custGeom>
              <a:avLst/>
              <a:gdLst/>
              <a:ahLst/>
              <a:cxnLst/>
              <a:rect r="r" b="b" t="t" l="l"/>
              <a:pathLst>
                <a:path h="6895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89510"/>
                  </a:lnTo>
                  <a:lnTo>
                    <a:pt x="0" y="689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673300" y="45074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210 밀레니얼"/>
                <a:ea typeface="210 밀레니얼"/>
              </a:rPr>
              <a:t>감사합니다.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976432" y="915358"/>
            <a:ext cx="1228074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자료 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33406" y="3128213"/>
            <a:ext cx="1262118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Canva 프레젠테이션에 이 디자인 자료를 사용해 보세요. 즐겁게 디자인하세요!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발표 전에 이 페이지를 삭제하세요.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60550" y="5062322"/>
            <a:ext cx="879662" cy="879662"/>
          </a:xfrm>
          <a:custGeom>
            <a:avLst/>
            <a:gdLst/>
            <a:ahLst/>
            <a:cxnLst/>
            <a:rect r="r" b="b" t="t" l="l"/>
            <a:pathLst>
              <a:path h="879662" w="879662">
                <a:moveTo>
                  <a:pt x="0" y="0"/>
                </a:moveTo>
                <a:lnTo>
                  <a:pt x="879662" y="0"/>
                </a:lnTo>
                <a:lnTo>
                  <a:pt x="879662" y="879662"/>
                </a:lnTo>
                <a:lnTo>
                  <a:pt x="0" y="879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41331" y="6463044"/>
            <a:ext cx="541969" cy="1173556"/>
          </a:xfrm>
          <a:custGeom>
            <a:avLst/>
            <a:gdLst/>
            <a:ahLst/>
            <a:cxnLst/>
            <a:rect r="r" b="b" t="t" l="l"/>
            <a:pathLst>
              <a:path h="1173556" w="541969">
                <a:moveTo>
                  <a:pt x="0" y="0"/>
                </a:moveTo>
                <a:lnTo>
                  <a:pt x="541970" y="0"/>
                </a:lnTo>
                <a:lnTo>
                  <a:pt x="541970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78652" y="8141539"/>
            <a:ext cx="1173556" cy="1147951"/>
          </a:xfrm>
          <a:custGeom>
            <a:avLst/>
            <a:gdLst/>
            <a:ahLst/>
            <a:cxnLst/>
            <a:rect r="r" b="b" t="t" l="l"/>
            <a:pathLst>
              <a:path h="1147951" w="1173556">
                <a:moveTo>
                  <a:pt x="0" y="0"/>
                </a:moveTo>
                <a:lnTo>
                  <a:pt x="1173556" y="0"/>
                </a:lnTo>
                <a:lnTo>
                  <a:pt x="1173556" y="1147951"/>
                </a:lnTo>
                <a:lnTo>
                  <a:pt x="0" y="1147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70306" y="8128737"/>
            <a:ext cx="1173556" cy="1173556"/>
          </a:xfrm>
          <a:custGeom>
            <a:avLst/>
            <a:gdLst/>
            <a:ahLst/>
            <a:cxnLst/>
            <a:rect r="r" b="b" t="t" l="l"/>
            <a:pathLst>
              <a:path h="1173556" w="1173556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5203" y="6615957"/>
            <a:ext cx="1000528" cy="867731"/>
          </a:xfrm>
          <a:custGeom>
            <a:avLst/>
            <a:gdLst/>
            <a:ahLst/>
            <a:cxnLst/>
            <a:rect r="r" b="b" t="t" l="l"/>
            <a:pathLst>
              <a:path h="867731" w="1000528">
                <a:moveTo>
                  <a:pt x="0" y="0"/>
                </a:moveTo>
                <a:lnTo>
                  <a:pt x="1000529" y="0"/>
                </a:lnTo>
                <a:lnTo>
                  <a:pt x="1000529" y="867731"/>
                </a:lnTo>
                <a:lnTo>
                  <a:pt x="0" y="867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249075" y="6564111"/>
            <a:ext cx="1000528" cy="971422"/>
          </a:xfrm>
          <a:custGeom>
            <a:avLst/>
            <a:gdLst/>
            <a:ahLst/>
            <a:cxnLst/>
            <a:rect r="r" b="b" t="t" l="l"/>
            <a:pathLst>
              <a:path h="971422" w="1000528">
                <a:moveTo>
                  <a:pt x="0" y="0"/>
                </a:moveTo>
                <a:lnTo>
                  <a:pt x="1000529" y="0"/>
                </a:lnTo>
                <a:lnTo>
                  <a:pt x="1000529" y="971422"/>
                </a:lnTo>
                <a:lnTo>
                  <a:pt x="0" y="971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52948" y="6616866"/>
            <a:ext cx="1000528" cy="865912"/>
          </a:xfrm>
          <a:custGeom>
            <a:avLst/>
            <a:gdLst/>
            <a:ahLst/>
            <a:cxnLst/>
            <a:rect r="r" b="b" t="t" l="l"/>
            <a:pathLst>
              <a:path h="865912" w="1000528">
                <a:moveTo>
                  <a:pt x="0" y="0"/>
                </a:moveTo>
                <a:lnTo>
                  <a:pt x="1000528" y="0"/>
                </a:lnTo>
                <a:lnTo>
                  <a:pt x="1000528" y="865912"/>
                </a:lnTo>
                <a:lnTo>
                  <a:pt x="0" y="865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56820" y="6705095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901306" y="4929829"/>
            <a:ext cx="911556" cy="1144648"/>
          </a:xfrm>
          <a:custGeom>
            <a:avLst/>
            <a:gdLst/>
            <a:ahLst/>
            <a:cxnLst/>
            <a:rect r="r" b="b" t="t" l="l"/>
            <a:pathLst>
              <a:path h="1144648" w="911556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66510" y="5131958"/>
            <a:ext cx="1000528" cy="740391"/>
          </a:xfrm>
          <a:custGeom>
            <a:avLst/>
            <a:gdLst/>
            <a:ahLst/>
            <a:cxnLst/>
            <a:rect r="r" b="b" t="t" l="l"/>
            <a:pathLst>
              <a:path h="740391" w="1000528">
                <a:moveTo>
                  <a:pt x="0" y="0"/>
                </a:moveTo>
                <a:lnTo>
                  <a:pt x="1000528" y="0"/>
                </a:lnTo>
                <a:lnTo>
                  <a:pt x="1000528" y="740391"/>
                </a:lnTo>
                <a:lnTo>
                  <a:pt x="0" y="7403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89422" y="5003708"/>
            <a:ext cx="1000528" cy="996890"/>
          </a:xfrm>
          <a:custGeom>
            <a:avLst/>
            <a:gdLst/>
            <a:ahLst/>
            <a:cxnLst/>
            <a:rect r="r" b="b" t="t" l="l"/>
            <a:pathLst>
              <a:path h="996890" w="1000528">
                <a:moveTo>
                  <a:pt x="0" y="0"/>
                </a:moveTo>
                <a:lnTo>
                  <a:pt x="1000528" y="0"/>
                </a:lnTo>
                <a:lnTo>
                  <a:pt x="100052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43599" y="5001889"/>
            <a:ext cx="740391" cy="1000528"/>
          </a:xfrm>
          <a:custGeom>
            <a:avLst/>
            <a:gdLst/>
            <a:ahLst/>
            <a:cxnLst/>
            <a:rect r="r" b="b" t="t" l="l"/>
            <a:pathLst>
              <a:path h="1000528" w="740391">
                <a:moveTo>
                  <a:pt x="0" y="0"/>
                </a:moveTo>
                <a:lnTo>
                  <a:pt x="740390" y="0"/>
                </a:lnTo>
                <a:lnTo>
                  <a:pt x="740390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86999" y="8215251"/>
            <a:ext cx="674902" cy="1000528"/>
          </a:xfrm>
          <a:custGeom>
            <a:avLst/>
            <a:gdLst/>
            <a:ahLst/>
            <a:cxnLst/>
            <a:rect r="r" b="b" t="t" l="l"/>
            <a:pathLst>
              <a:path h="1000528" w="674902">
                <a:moveTo>
                  <a:pt x="0" y="0"/>
                </a:moveTo>
                <a:lnTo>
                  <a:pt x="674901" y="0"/>
                </a:lnTo>
                <a:lnTo>
                  <a:pt x="67490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96691" y="8215251"/>
            <a:ext cx="940496" cy="1000528"/>
          </a:xfrm>
          <a:custGeom>
            <a:avLst/>
            <a:gdLst/>
            <a:ahLst/>
            <a:cxnLst/>
            <a:rect r="r" b="b" t="t" l="l"/>
            <a:pathLst>
              <a:path h="1000528" w="940496">
                <a:moveTo>
                  <a:pt x="0" y="0"/>
                </a:moveTo>
                <a:lnTo>
                  <a:pt x="940497" y="0"/>
                </a:lnTo>
                <a:lnTo>
                  <a:pt x="940497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71979" y="8188070"/>
            <a:ext cx="1054890" cy="1054890"/>
          </a:xfrm>
          <a:custGeom>
            <a:avLst/>
            <a:gdLst/>
            <a:ahLst/>
            <a:cxnLst/>
            <a:rect r="r" b="b" t="t" l="l"/>
            <a:pathLst>
              <a:path h="1054890" w="1054890">
                <a:moveTo>
                  <a:pt x="0" y="0"/>
                </a:moveTo>
                <a:lnTo>
                  <a:pt x="1054889" y="0"/>
                </a:lnTo>
                <a:lnTo>
                  <a:pt x="1054889" y="1054890"/>
                </a:lnTo>
                <a:lnTo>
                  <a:pt x="0" y="10548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816773" y="5075325"/>
            <a:ext cx="1173556" cy="853656"/>
          </a:xfrm>
          <a:custGeom>
            <a:avLst/>
            <a:gdLst/>
            <a:ahLst/>
            <a:cxnLst/>
            <a:rect r="r" b="b" t="t" l="l"/>
            <a:pathLst>
              <a:path h="853656" w="1173556">
                <a:moveTo>
                  <a:pt x="0" y="0"/>
                </a:moveTo>
                <a:lnTo>
                  <a:pt x="1173555" y="0"/>
                </a:lnTo>
                <a:lnTo>
                  <a:pt x="1173555" y="853656"/>
                </a:lnTo>
                <a:lnTo>
                  <a:pt x="0" y="8536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666888" y="4915375"/>
            <a:ext cx="721203" cy="1173556"/>
          </a:xfrm>
          <a:custGeom>
            <a:avLst/>
            <a:gdLst/>
            <a:ahLst/>
            <a:cxnLst/>
            <a:rect r="r" b="b" t="t" l="l"/>
            <a:pathLst>
              <a:path h="1173556" w="721203">
                <a:moveTo>
                  <a:pt x="0" y="0"/>
                </a:moveTo>
                <a:lnTo>
                  <a:pt x="721204" y="0"/>
                </a:lnTo>
                <a:lnTo>
                  <a:pt x="72120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878901" y="6698456"/>
            <a:ext cx="787175" cy="702733"/>
          </a:xfrm>
          <a:custGeom>
            <a:avLst/>
            <a:gdLst/>
            <a:ahLst/>
            <a:cxnLst/>
            <a:rect r="r" b="b" t="t" l="l"/>
            <a:pathLst>
              <a:path h="702733" w="787175">
                <a:moveTo>
                  <a:pt x="0" y="0"/>
                </a:moveTo>
                <a:lnTo>
                  <a:pt x="787175" y="0"/>
                </a:lnTo>
                <a:lnTo>
                  <a:pt x="787175" y="702732"/>
                </a:lnTo>
                <a:lnTo>
                  <a:pt x="0" y="702732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361675" y="6573122"/>
            <a:ext cx="1101617" cy="953399"/>
          </a:xfrm>
          <a:custGeom>
            <a:avLst/>
            <a:gdLst/>
            <a:ahLst/>
            <a:cxnLst/>
            <a:rect r="r" b="b" t="t" l="l"/>
            <a:pathLst>
              <a:path h="953399" w="1101617">
                <a:moveTo>
                  <a:pt x="0" y="0"/>
                </a:moveTo>
                <a:lnTo>
                  <a:pt x="1101617" y="0"/>
                </a:lnTo>
                <a:lnTo>
                  <a:pt x="1101617" y="953400"/>
                </a:lnTo>
                <a:lnTo>
                  <a:pt x="0" y="95340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961659" y="8577384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576733" y="8158880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267989"/>
            <a:ext cx="15795020" cy="7735893"/>
            <a:chOff x="0" y="0"/>
            <a:chExt cx="5762066" cy="2822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822075"/>
            </a:xfrm>
            <a:custGeom>
              <a:avLst/>
              <a:gdLst/>
              <a:ahLst/>
              <a:cxnLst/>
              <a:rect r="r" b="b" t="t" l="l"/>
              <a:pathLst>
                <a:path h="282207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822075"/>
                  </a:lnTo>
                  <a:lnTo>
                    <a:pt x="0" y="28220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256988"/>
            <a:chOff x="0" y="0"/>
            <a:chExt cx="5762066" cy="458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58552"/>
            </a:xfrm>
            <a:custGeom>
              <a:avLst/>
              <a:gdLst/>
              <a:ahLst/>
              <a:cxnLst/>
              <a:rect r="r" b="b" t="t" l="l"/>
              <a:pathLst>
                <a:path h="45855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58552"/>
                  </a:lnTo>
                  <a:lnTo>
                    <a:pt x="0" y="4585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2267989"/>
            <a:ext cx="15795020" cy="638296"/>
            <a:chOff x="0" y="0"/>
            <a:chExt cx="4160005" cy="1681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0005" cy="168111"/>
            </a:xfrm>
            <a:custGeom>
              <a:avLst/>
              <a:gdLst/>
              <a:ahLst/>
              <a:cxnLst/>
              <a:rect r="r" b="b" t="t" l="l"/>
              <a:pathLst>
                <a:path h="168111" w="4160005">
                  <a:moveTo>
                    <a:pt x="0" y="0"/>
                  </a:moveTo>
                  <a:lnTo>
                    <a:pt x="4160005" y="0"/>
                  </a:lnTo>
                  <a:lnTo>
                    <a:pt x="4160005" y="168111"/>
                  </a:lnTo>
                  <a:lnTo>
                    <a:pt x="0" y="168111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160005" cy="21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24142" y="868096"/>
            <a:ext cx="1083971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"/>
              </a:rPr>
              <a:t>주거지 추천 서비스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219294" y="3567128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219294" y="4190814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219294" y="4840415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19294" y="5485633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219294" y="6130850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219294" y="6776068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19294" y="7421285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19294" y="8066503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19294" y="8731047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13594" y="9354655"/>
            <a:ext cx="15822159" cy="0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2829594" y="2267989"/>
            <a:ext cx="36517" cy="7735893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4772188" y="2268079"/>
            <a:ext cx="36517" cy="7735893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14449517" y="2270158"/>
            <a:ext cx="36517" cy="7735893"/>
          </a:xfrm>
          <a:prstGeom prst="line">
            <a:avLst/>
          </a:prstGeom>
          <a:ln cap="flat" w="38100">
            <a:solidFill>
              <a:srgbClr val="ADAD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4827755" y="2344250"/>
            <a:ext cx="96027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DEDED"/>
                </a:solidFill>
                <a:latin typeface="210 밀레니얼 Bold"/>
              </a:rPr>
              <a:t>Discription of Change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7852" y="2391875"/>
            <a:ext cx="190528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Ver.Date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9294" y="2391875"/>
            <a:ext cx="162855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Ver.no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05084" y="2391875"/>
            <a:ext cx="250922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Revised By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9294" y="3033728"/>
            <a:ext cx="162855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latin typeface="210 밀레니얼 Bold"/>
              </a:rPr>
              <a:t>v0.1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9294" y="3710003"/>
            <a:ext cx="162855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latin typeface="210 밀레니얼 Bold"/>
              </a:rPr>
              <a:t>v0.2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85161" y="3065256"/>
            <a:ext cx="190528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</a:rPr>
              <a:t>2023-11-21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85161" y="3748103"/>
            <a:ext cx="190528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</a:rPr>
              <a:t>2023-11-22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95990" y="3067065"/>
            <a:ext cx="926624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ea typeface="210 밀레니얼 Bold"/>
              </a:rPr>
              <a:t>프로젝트 개발 기획서 구상 및 프레임 작성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95990" y="3748103"/>
            <a:ext cx="926624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  <a:ea typeface="210 밀레니얼 Bold"/>
              </a:rPr>
              <a:t>기획서 세부 디테일 정리 및 시각적 디자인 개편, 히스토리 작성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05084" y="3033728"/>
            <a:ext cx="250922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ea typeface="210 밀레니얼 Bold"/>
              </a:rPr>
              <a:t>왕승철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05084" y="3710003"/>
            <a:ext cx="250922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ea typeface="210 밀레니얼 Bold"/>
              </a:rPr>
              <a:t>이재서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38727" y="4602782"/>
            <a:ext cx="13922978" cy="3360719"/>
          </a:xfrm>
          <a:custGeom>
            <a:avLst/>
            <a:gdLst/>
            <a:ahLst/>
            <a:cxnLst/>
            <a:rect r="r" b="b" t="t" l="l"/>
            <a:pathLst>
              <a:path h="3360719" w="13922978">
                <a:moveTo>
                  <a:pt x="0" y="0"/>
                </a:moveTo>
                <a:lnTo>
                  <a:pt x="13922978" y="0"/>
                </a:lnTo>
                <a:lnTo>
                  <a:pt x="13922978" y="3360719"/>
                </a:lnTo>
                <a:lnTo>
                  <a:pt x="0" y="336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23713" y="6283142"/>
            <a:ext cx="4791997" cy="4521903"/>
          </a:xfrm>
          <a:custGeom>
            <a:avLst/>
            <a:gdLst/>
            <a:ahLst/>
            <a:cxnLst/>
            <a:rect r="r" b="b" t="t" l="l"/>
            <a:pathLst>
              <a:path h="4521903" w="4791997">
                <a:moveTo>
                  <a:pt x="0" y="0"/>
                </a:moveTo>
                <a:lnTo>
                  <a:pt x="4791997" y="0"/>
                </a:lnTo>
                <a:lnTo>
                  <a:pt x="4791997" y="4521903"/>
                </a:lnTo>
                <a:lnTo>
                  <a:pt x="0" y="452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목차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1677" y="5959926"/>
            <a:ext cx="260463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4261" spc="51">
                <a:solidFill>
                  <a:srgbClr val="003EA8"/>
                </a:solidFill>
                <a:ea typeface="210 밀레니얼"/>
              </a:rPr>
              <a:t>기획의도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7734" y="5974756"/>
            <a:ext cx="2862482" cy="6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latin typeface="210 밀레니얼"/>
                <a:ea typeface="210 밀레니얼"/>
              </a:rPr>
              <a:t>개발목표_1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8227" y="5974756"/>
            <a:ext cx="2862482" cy="6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latin typeface="210 밀레니얼"/>
                <a:ea typeface="210 밀레니얼"/>
              </a:rPr>
              <a:t>개발목표_2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1748" y="5974756"/>
            <a:ext cx="2472694" cy="6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ea typeface="210 밀레니얼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35806" y="5822805"/>
            <a:ext cx="8037781" cy="2879785"/>
            <a:chOff x="0" y="0"/>
            <a:chExt cx="2932204" cy="1050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204" cy="1050553"/>
            </a:xfrm>
            <a:custGeom>
              <a:avLst/>
              <a:gdLst/>
              <a:ahLst/>
              <a:cxnLst/>
              <a:rect r="r" b="b" t="t" l="l"/>
              <a:pathLst>
                <a:path h="1050553" w="2932204">
                  <a:moveTo>
                    <a:pt x="0" y="0"/>
                  </a:moveTo>
                  <a:lnTo>
                    <a:pt x="2932204" y="0"/>
                  </a:lnTo>
                  <a:lnTo>
                    <a:pt x="2932204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09304" y="681362"/>
            <a:ext cx="9164283" cy="4157087"/>
            <a:chOff x="0" y="0"/>
            <a:chExt cx="3343155" cy="1516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3155" cy="1516516"/>
            </a:xfrm>
            <a:custGeom>
              <a:avLst/>
              <a:gdLst/>
              <a:ahLst/>
              <a:cxnLst/>
              <a:rect r="r" b="b" t="t" l="l"/>
              <a:pathLst>
                <a:path h="1516516" w="3343155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2858" y="681362"/>
            <a:ext cx="8693441" cy="8980790"/>
            <a:chOff x="0" y="0"/>
            <a:chExt cx="3171391" cy="3276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1391" cy="3276217"/>
            </a:xfrm>
            <a:custGeom>
              <a:avLst/>
              <a:gdLst/>
              <a:ahLst/>
              <a:cxnLst/>
              <a:rect r="r" b="b" t="t" l="l"/>
              <a:pathLst>
                <a:path h="3276217" w="3171391">
                  <a:moveTo>
                    <a:pt x="0" y="0"/>
                  </a:moveTo>
                  <a:lnTo>
                    <a:pt x="3171391" y="0"/>
                  </a:lnTo>
                  <a:lnTo>
                    <a:pt x="3171391" y="3276217"/>
                  </a:lnTo>
                  <a:lnTo>
                    <a:pt x="0" y="32762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278358">
            <a:off x="15355921" y="8392246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44800" y="375499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050" y="838602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2780" y="974335"/>
            <a:ext cx="6673598" cy="8394843"/>
          </a:xfrm>
          <a:custGeom>
            <a:avLst/>
            <a:gdLst/>
            <a:ahLst/>
            <a:cxnLst/>
            <a:rect r="r" b="b" t="t" l="l"/>
            <a:pathLst>
              <a:path h="8394843" w="6673598">
                <a:moveTo>
                  <a:pt x="0" y="0"/>
                </a:moveTo>
                <a:lnTo>
                  <a:pt x="6673598" y="0"/>
                </a:lnTo>
                <a:lnTo>
                  <a:pt x="6673598" y="8394843"/>
                </a:lnTo>
                <a:lnTo>
                  <a:pt x="0" y="8394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8358">
            <a:off x="-349313" y="540888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68760" y="974335"/>
            <a:ext cx="8445372" cy="3619551"/>
          </a:xfrm>
          <a:custGeom>
            <a:avLst/>
            <a:gdLst/>
            <a:ahLst/>
            <a:cxnLst/>
            <a:rect r="r" b="b" t="t" l="l"/>
            <a:pathLst>
              <a:path h="3619551" w="8445372">
                <a:moveTo>
                  <a:pt x="0" y="0"/>
                </a:moveTo>
                <a:lnTo>
                  <a:pt x="8445372" y="0"/>
                </a:lnTo>
                <a:lnTo>
                  <a:pt x="8445372" y="3619551"/>
                </a:lnTo>
                <a:lnTo>
                  <a:pt x="0" y="3619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0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79297" y="6553516"/>
            <a:ext cx="815079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서울시 1인 가구 비율이 증가함과 동시에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MZ 세대의 1인 가구 비율이 함께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증가 하고 있다.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2858" y="8111159"/>
            <a:ext cx="17072750" cy="1867895"/>
            <a:chOff x="0" y="0"/>
            <a:chExt cx="4993981" cy="5463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3981" cy="546381"/>
            </a:xfrm>
            <a:custGeom>
              <a:avLst/>
              <a:gdLst/>
              <a:ahLst/>
              <a:cxnLst/>
              <a:rect r="r" b="b" t="t" l="l"/>
              <a:pathLst>
                <a:path h="546381" w="4993981">
                  <a:moveTo>
                    <a:pt x="0" y="0"/>
                  </a:moveTo>
                  <a:lnTo>
                    <a:pt x="4993981" y="0"/>
                  </a:lnTo>
                  <a:lnTo>
                    <a:pt x="4993981" y="546381"/>
                  </a:lnTo>
                  <a:lnTo>
                    <a:pt x="0" y="5463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09304" y="681362"/>
            <a:ext cx="9164283" cy="4157087"/>
            <a:chOff x="0" y="0"/>
            <a:chExt cx="3343155" cy="1516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3155" cy="1516516"/>
            </a:xfrm>
            <a:custGeom>
              <a:avLst/>
              <a:gdLst/>
              <a:ahLst/>
              <a:cxnLst/>
              <a:rect r="r" b="b" t="t" l="l"/>
              <a:pathLst>
                <a:path h="1516516" w="3343155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2858" y="681362"/>
            <a:ext cx="8693441" cy="7048797"/>
            <a:chOff x="0" y="0"/>
            <a:chExt cx="3171391" cy="2571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1391" cy="2571420"/>
            </a:xfrm>
            <a:custGeom>
              <a:avLst/>
              <a:gdLst/>
              <a:ahLst/>
              <a:cxnLst/>
              <a:rect r="r" b="b" t="t" l="l"/>
              <a:pathLst>
                <a:path h="2571420" w="3171391">
                  <a:moveTo>
                    <a:pt x="0" y="0"/>
                  </a:moveTo>
                  <a:lnTo>
                    <a:pt x="3171391" y="0"/>
                  </a:lnTo>
                  <a:lnTo>
                    <a:pt x="3171391" y="2571420"/>
                  </a:lnTo>
                  <a:lnTo>
                    <a:pt x="0" y="25714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72050" y="838602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3666" y="742608"/>
            <a:ext cx="8217719" cy="6446481"/>
          </a:xfrm>
          <a:custGeom>
            <a:avLst/>
            <a:gdLst/>
            <a:ahLst/>
            <a:cxnLst/>
            <a:rect r="r" b="b" t="t" l="l"/>
            <a:pathLst>
              <a:path h="6446481" w="8217719">
                <a:moveTo>
                  <a:pt x="0" y="0"/>
                </a:moveTo>
                <a:lnTo>
                  <a:pt x="8217719" y="0"/>
                </a:lnTo>
                <a:lnTo>
                  <a:pt x="8217719" y="6446481"/>
                </a:lnTo>
                <a:lnTo>
                  <a:pt x="0" y="644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8358">
            <a:off x="-349313" y="540888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80196" y="872651"/>
            <a:ext cx="8493392" cy="4585286"/>
          </a:xfrm>
          <a:custGeom>
            <a:avLst/>
            <a:gdLst/>
            <a:ahLst/>
            <a:cxnLst/>
            <a:rect r="r" b="b" t="t" l="l"/>
            <a:pathLst>
              <a:path h="4585286" w="8493392">
                <a:moveTo>
                  <a:pt x="0" y="0"/>
                </a:moveTo>
                <a:lnTo>
                  <a:pt x="8493392" y="0"/>
                </a:lnTo>
                <a:lnTo>
                  <a:pt x="8493392" y="4585287"/>
                </a:lnTo>
                <a:lnTo>
                  <a:pt x="0" y="4585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2" t="0" r="-37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44800" y="375499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1916" y="8380986"/>
            <a:ext cx="1619656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본 프로젝트를 통해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주거 안정성 보장을 위한 정보 제공 및 맞춤 주거지 추천 서비스 제공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7827" y="5841606"/>
            <a:ext cx="8037781" cy="594654"/>
            <a:chOff x="0" y="0"/>
            <a:chExt cx="2932204" cy="2169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32204" cy="216931"/>
            </a:xfrm>
            <a:custGeom>
              <a:avLst/>
              <a:gdLst/>
              <a:ahLst/>
              <a:cxnLst/>
              <a:rect r="r" b="b" t="t" l="l"/>
              <a:pathLst>
                <a:path h="216931" w="2932204">
                  <a:moveTo>
                    <a:pt x="0" y="0"/>
                  </a:moveTo>
                  <a:lnTo>
                    <a:pt x="2932204" y="0"/>
                  </a:lnTo>
                  <a:lnTo>
                    <a:pt x="2932204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29384" y="5967483"/>
            <a:ext cx="679501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8">
                <a:solidFill>
                  <a:srgbClr val="003EA8"/>
                </a:solidFill>
                <a:latin typeface="210 밀레니얼"/>
                <a:ea typeface="210 밀레니얼"/>
              </a:rPr>
              <a:t>계속 늘어나는 범죄에 따른 두려움 (2명 중 1명꼴)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723206">
            <a:off x="15956393" y="7316118"/>
            <a:ext cx="1360805" cy="1365771"/>
          </a:xfrm>
          <a:custGeom>
            <a:avLst/>
            <a:gdLst/>
            <a:ahLst/>
            <a:cxnLst/>
            <a:rect r="r" b="b" t="t" l="l"/>
            <a:pathLst>
              <a:path h="1365771" w="1360805">
                <a:moveTo>
                  <a:pt x="0" y="0"/>
                </a:moveTo>
                <a:lnTo>
                  <a:pt x="1360805" y="0"/>
                </a:lnTo>
                <a:lnTo>
                  <a:pt x="1360805" y="1365772"/>
                </a:lnTo>
                <a:lnTo>
                  <a:pt x="0" y="13657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35806" y="7111296"/>
            <a:ext cx="3190851" cy="594654"/>
            <a:chOff x="0" y="0"/>
            <a:chExt cx="1164031" cy="2169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4031" cy="216931"/>
            </a:xfrm>
            <a:custGeom>
              <a:avLst/>
              <a:gdLst/>
              <a:ahLst/>
              <a:cxnLst/>
              <a:rect r="r" b="b" t="t" l="l"/>
              <a:pathLst>
                <a:path h="216931" w="1164031">
                  <a:moveTo>
                    <a:pt x="0" y="0"/>
                  </a:moveTo>
                  <a:lnTo>
                    <a:pt x="1164031" y="0"/>
                  </a:lnTo>
                  <a:lnTo>
                    <a:pt x="1164031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723350" y="7134450"/>
            <a:ext cx="301576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45">
                <a:solidFill>
                  <a:srgbClr val="003EA8"/>
                </a:solidFill>
                <a:latin typeface="210 밀레니얼"/>
              </a:rPr>
              <a:t>//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953552"/>
            <a:chOff x="0" y="0"/>
            <a:chExt cx="3286657" cy="3478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347858"/>
            </a:xfrm>
            <a:custGeom>
              <a:avLst/>
              <a:gdLst/>
              <a:ahLst/>
              <a:cxnLst/>
              <a:rect r="r" b="b" t="t" l="l"/>
              <a:pathLst>
                <a:path h="347858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347858"/>
                  </a:lnTo>
                  <a:lnTo>
                    <a:pt x="0" y="3478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6753790"/>
            <a:chOff x="0" y="0"/>
            <a:chExt cx="3286657" cy="2463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463801"/>
            </a:xfrm>
            <a:custGeom>
              <a:avLst/>
              <a:gdLst/>
              <a:ahLst/>
              <a:cxnLst/>
              <a:rect r="r" b="b" t="t" l="l"/>
              <a:pathLst>
                <a:path h="246380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463801"/>
                  </a:lnTo>
                  <a:lnTo>
                    <a:pt x="0" y="24638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9011791"/>
            <a:chOff x="0" y="0"/>
            <a:chExt cx="2585364" cy="32875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287526"/>
            </a:xfrm>
            <a:custGeom>
              <a:avLst/>
              <a:gdLst/>
              <a:ahLst/>
              <a:cxnLst/>
              <a:rect r="r" b="b" t="t" l="l"/>
              <a:pathLst>
                <a:path h="3287526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287526"/>
                  </a:lnTo>
                  <a:lnTo>
                    <a:pt x="0" y="32875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5495" y="1927759"/>
            <a:ext cx="9009410" cy="631553"/>
            <a:chOff x="0" y="0"/>
            <a:chExt cx="3286657" cy="2303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86657" cy="230392"/>
            </a:xfrm>
            <a:custGeom>
              <a:avLst/>
              <a:gdLst/>
              <a:ahLst/>
              <a:cxnLst/>
              <a:rect r="r" b="b" t="t" l="l"/>
              <a:pathLst>
                <a:path h="230392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30392"/>
                  </a:lnTo>
                  <a:lnTo>
                    <a:pt x="0" y="2303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5644" y="3964972"/>
            <a:ext cx="8249112" cy="2039781"/>
          </a:xfrm>
          <a:custGeom>
            <a:avLst/>
            <a:gdLst/>
            <a:ahLst/>
            <a:cxnLst/>
            <a:rect r="r" b="b" t="t" l="l"/>
            <a:pathLst>
              <a:path h="2039781" w="8249112">
                <a:moveTo>
                  <a:pt x="0" y="0"/>
                </a:moveTo>
                <a:lnTo>
                  <a:pt x="8249112" y="0"/>
                </a:lnTo>
                <a:lnTo>
                  <a:pt x="8249112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5120" y="686831"/>
            <a:ext cx="549297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 Bold"/>
              </a:rPr>
              <a:t>개발 목표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120" y="1987812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주거지 추천 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495" y="3241787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지역별 평균 가격 정보 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54608" y="4127612"/>
            <a:ext cx="739107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 Bold"/>
              </a:rPr>
              <a:t>큰</a:t>
            </a:r>
            <a:r>
              <a:rPr lang="en-US" sz="3800">
                <a:solidFill>
                  <a:srgbClr val="2460C6"/>
                </a:solidFill>
                <a:latin typeface="210 밀레니얼"/>
                <a:ea typeface="210 밀레니얼"/>
              </a:rPr>
              <a:t> 단위(구), 작은 단위(동) 별로 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"/>
              </a:rPr>
              <a:t>지역 별 평균 가격대를</a:t>
            </a:r>
          </a:p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2460C6"/>
                </a:solidFill>
                <a:ea typeface="210 밀레니얼"/>
              </a:rPr>
              <a:t>한 눈에 볼 수 있게 시각화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495" y="6527912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 지역 종합 점수 제공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15120" y="7318487"/>
            <a:ext cx="8249112" cy="2039781"/>
          </a:xfrm>
          <a:custGeom>
            <a:avLst/>
            <a:gdLst/>
            <a:ahLst/>
            <a:cxnLst/>
            <a:rect r="r" b="b" t="t" l="l"/>
            <a:pathLst>
              <a:path h="2039781" w="8249112">
                <a:moveTo>
                  <a:pt x="0" y="0"/>
                </a:moveTo>
                <a:lnTo>
                  <a:pt x="8249113" y="0"/>
                </a:lnTo>
                <a:lnTo>
                  <a:pt x="8249113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54608" y="7413737"/>
            <a:ext cx="9052992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치안 정보, 편의 시설 정보 등을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종합 점수를 수치화 하여,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 Bold"/>
              </a:rPr>
              <a:t>한눈에 보기 쉽게 사용자에게 제공</a:t>
            </a:r>
          </a:p>
          <a:p>
            <a:pPr>
              <a:lnSpc>
                <a:spcPts val="4560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-517209">
            <a:off x="8056144" y="6418775"/>
            <a:ext cx="480853" cy="533449"/>
          </a:xfrm>
          <a:custGeom>
            <a:avLst/>
            <a:gdLst/>
            <a:ahLst/>
            <a:cxnLst/>
            <a:rect r="r" b="b" t="t" l="l"/>
            <a:pathLst>
              <a:path h="533449" w="480853">
                <a:moveTo>
                  <a:pt x="0" y="0"/>
                </a:moveTo>
                <a:lnTo>
                  <a:pt x="480853" y="0"/>
                </a:lnTo>
                <a:lnTo>
                  <a:pt x="480853" y="533449"/>
                </a:lnTo>
                <a:lnTo>
                  <a:pt x="0" y="533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35582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8920443" y="661084"/>
            <a:ext cx="1322056" cy="6356205"/>
          </a:xfrm>
          <a:prstGeom prst="line">
            <a:avLst/>
          </a:prstGeom>
          <a:ln cap="flat" w="38100">
            <a:solidFill>
              <a:srgbClr val="ADADA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8915564" y="7034330"/>
            <a:ext cx="1345585" cy="2634666"/>
          </a:xfrm>
          <a:prstGeom prst="line">
            <a:avLst/>
          </a:prstGeom>
          <a:ln cap="flat" w="38100">
            <a:solidFill>
              <a:srgbClr val="ADADA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30361" y="6647160"/>
            <a:ext cx="815322" cy="904503"/>
          </a:xfrm>
          <a:custGeom>
            <a:avLst/>
            <a:gdLst/>
            <a:ahLst/>
            <a:cxnLst/>
            <a:rect r="r" b="b" t="t" l="l"/>
            <a:pathLst>
              <a:path h="904503" w="815322">
                <a:moveTo>
                  <a:pt x="0" y="0"/>
                </a:moveTo>
                <a:lnTo>
                  <a:pt x="815323" y="0"/>
                </a:lnTo>
                <a:lnTo>
                  <a:pt x="815323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35582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61150" y="924923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2.1 거주 안정성 정보 제공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624941" y="302508"/>
            <a:ext cx="1446459" cy="1816330"/>
          </a:xfrm>
          <a:custGeom>
            <a:avLst/>
            <a:gdLst/>
            <a:ahLst/>
            <a:cxnLst/>
            <a:rect r="r" b="b" t="t" l="l"/>
            <a:pathLst>
              <a:path h="1816330" w="1446459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556425" y="1610756"/>
            <a:ext cx="823046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1150" y="6813662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2.3 인구 밀집도를 시각화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56425" y="7499495"/>
            <a:ext cx="823046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색상을 통해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해당 지역의 인구밀집도를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한 눈에 보기 쉽게 제공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261150" y="3870420"/>
            <a:ext cx="73910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2.2 인근 편의성 정보 제공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56425" y="4556253"/>
            <a:ext cx="823046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근처 편의점 및 편의 시설,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가장 가까운 대중교통, 병원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편의성 정보 제공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33359" y="7103798"/>
            <a:ext cx="7734328" cy="2560848"/>
            <a:chOff x="0" y="0"/>
            <a:chExt cx="2821504" cy="934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1504" cy="934204"/>
            </a:xfrm>
            <a:custGeom>
              <a:avLst/>
              <a:gdLst/>
              <a:ahLst/>
              <a:cxnLst/>
              <a:rect r="r" b="b" t="t" l="l"/>
              <a:pathLst>
                <a:path h="934204" w="28215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05495" y="657204"/>
            <a:ext cx="8365690" cy="9007441"/>
          </a:xfrm>
          <a:custGeom>
            <a:avLst/>
            <a:gdLst/>
            <a:ahLst/>
            <a:cxnLst/>
            <a:rect r="r" b="b" t="t" l="l"/>
            <a:pathLst>
              <a:path h="9007441" w="8365690">
                <a:moveTo>
                  <a:pt x="0" y="0"/>
                </a:moveTo>
                <a:lnTo>
                  <a:pt x="8365690" y="0"/>
                </a:lnTo>
                <a:lnTo>
                  <a:pt x="8365690" y="9007442"/>
                </a:lnTo>
                <a:lnTo>
                  <a:pt x="0" y="900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52347">
            <a:off x="-2643715" y="29645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33359" y="3880501"/>
            <a:ext cx="7734328" cy="2560848"/>
            <a:chOff x="0" y="0"/>
            <a:chExt cx="2821504" cy="9342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21504" cy="934204"/>
            </a:xfrm>
            <a:custGeom>
              <a:avLst/>
              <a:gdLst/>
              <a:ahLst/>
              <a:cxnLst/>
              <a:rect r="r" b="b" t="t" l="l"/>
              <a:pathLst>
                <a:path h="934204" w="28215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633359" y="657204"/>
            <a:ext cx="7734328" cy="2560848"/>
            <a:chOff x="0" y="0"/>
            <a:chExt cx="2821504" cy="9342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1504" cy="934204"/>
            </a:xfrm>
            <a:custGeom>
              <a:avLst/>
              <a:gdLst/>
              <a:ahLst/>
              <a:cxnLst/>
              <a:rect r="r" b="b" t="t" l="l"/>
              <a:pathLst>
                <a:path h="934204" w="28215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33359" y="819418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거주 안정성 정보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3359" y="1543318"/>
            <a:ext cx="773432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33359" y="4254789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맞춤 주거지 추천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3359" y="5026440"/>
            <a:ext cx="773432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입력한 정보를 토대로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개인에게 맞춤 주거지 추천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3359" y="7484046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인구밀집도 정보 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3359" y="8255697"/>
            <a:ext cx="773432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인구밀집도를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색상으로 표현하여 제공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2466919">
            <a:off x="13840822" y="8921111"/>
            <a:ext cx="6266533" cy="1971110"/>
          </a:xfrm>
          <a:custGeom>
            <a:avLst/>
            <a:gdLst/>
            <a:ahLst/>
            <a:cxnLst/>
            <a:rect r="r" b="b" t="t" l="l"/>
            <a:pathLst>
              <a:path h="1971110" w="6266533">
                <a:moveTo>
                  <a:pt x="0" y="0"/>
                </a:moveTo>
                <a:lnTo>
                  <a:pt x="6266534" y="0"/>
                </a:lnTo>
                <a:lnTo>
                  <a:pt x="6266534" y="1971110"/>
                </a:lnTo>
                <a:lnTo>
                  <a:pt x="0" y="197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108960" y="286269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74632" y="4540539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000573" y="8117120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04912" y="3512919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5251" y="1621099"/>
            <a:ext cx="9825466" cy="7071535"/>
          </a:xfrm>
          <a:custGeom>
            <a:avLst/>
            <a:gdLst/>
            <a:ahLst/>
            <a:cxnLst/>
            <a:rect r="r" b="b" t="t" l="l"/>
            <a:pathLst>
              <a:path h="7071535" w="9825466">
                <a:moveTo>
                  <a:pt x="0" y="0"/>
                </a:moveTo>
                <a:lnTo>
                  <a:pt x="9825466" y="0"/>
                </a:lnTo>
                <a:lnTo>
                  <a:pt x="9825466" y="7071534"/>
                </a:lnTo>
                <a:lnTo>
                  <a:pt x="0" y="7071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60410" y="4860737"/>
            <a:ext cx="7734328" cy="3831896"/>
            <a:chOff x="0" y="0"/>
            <a:chExt cx="2821504" cy="13978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1504" cy="1397886"/>
            </a:xfrm>
            <a:custGeom>
              <a:avLst/>
              <a:gdLst/>
              <a:ahLst/>
              <a:cxnLst/>
              <a:rect r="r" b="b" t="t" l="l"/>
              <a:pathLst>
                <a:path h="1397886" w="2821504">
                  <a:moveTo>
                    <a:pt x="0" y="0"/>
                  </a:moveTo>
                  <a:lnTo>
                    <a:pt x="2821504" y="0"/>
                  </a:lnTo>
                  <a:lnTo>
                    <a:pt x="2821504" y="1397886"/>
                  </a:lnTo>
                  <a:lnTo>
                    <a:pt x="0" y="1397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60410" y="5371741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주변 정보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0410" y="6454244"/>
            <a:ext cx="773432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주변 CCTV개수, 가까운 파출소 거리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주거지 선택 시 고려 할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세부적인 </a:t>
            </a:r>
            <a:r>
              <a:rPr lang="en-US" sz="3399">
                <a:solidFill>
                  <a:srgbClr val="2460C6"/>
                </a:solidFill>
                <a:ea typeface="210 밀레니얼"/>
              </a:rPr>
              <a:t>정보 제공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366408" y="1406770"/>
            <a:ext cx="5522331" cy="3453967"/>
          </a:xfrm>
          <a:custGeom>
            <a:avLst/>
            <a:gdLst/>
            <a:ahLst/>
            <a:cxnLst/>
            <a:rect r="r" b="b" t="t" l="l"/>
            <a:pathLst>
              <a:path h="3453967" w="5522331">
                <a:moveTo>
                  <a:pt x="0" y="0"/>
                </a:moveTo>
                <a:lnTo>
                  <a:pt x="5522331" y="0"/>
                </a:lnTo>
                <a:lnTo>
                  <a:pt x="5522331" y="3453967"/>
                </a:lnTo>
                <a:lnTo>
                  <a:pt x="0" y="3453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79610">
            <a:off x="16095824" y="8036754"/>
            <a:ext cx="3019532" cy="949780"/>
          </a:xfrm>
          <a:custGeom>
            <a:avLst/>
            <a:gdLst/>
            <a:ahLst/>
            <a:cxnLst/>
            <a:rect r="r" b="b" t="t" l="l"/>
            <a:pathLst>
              <a:path h="949780" w="3019532">
                <a:moveTo>
                  <a:pt x="0" y="0"/>
                </a:moveTo>
                <a:lnTo>
                  <a:pt x="3019532" y="0"/>
                </a:lnTo>
                <a:lnTo>
                  <a:pt x="3019532" y="949780"/>
                </a:lnTo>
                <a:lnTo>
                  <a:pt x="0" y="94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7111" y="1250163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212150">
            <a:off x="6268717" y="81050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77397" y="9026260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850353">
            <a:off x="16898581" y="1099109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16653" y="4401629"/>
            <a:ext cx="517455" cy="741871"/>
          </a:xfrm>
          <a:custGeom>
            <a:avLst/>
            <a:gdLst/>
            <a:ahLst/>
            <a:cxnLst/>
            <a:rect r="r" b="b" t="t" l="l"/>
            <a:pathLst>
              <a:path h="741871" w="517455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60324" y="8387709"/>
            <a:ext cx="425370" cy="609850"/>
          </a:xfrm>
          <a:custGeom>
            <a:avLst/>
            <a:gdLst/>
            <a:ahLst/>
            <a:cxnLst/>
            <a:rect r="r" b="b" t="t" l="l"/>
            <a:pathLst>
              <a:path h="609850" w="425370">
                <a:moveTo>
                  <a:pt x="0" y="0"/>
                </a:moveTo>
                <a:lnTo>
                  <a:pt x="425370" y="0"/>
                </a:lnTo>
                <a:lnTo>
                  <a:pt x="425370" y="609849"/>
                </a:lnTo>
                <a:lnTo>
                  <a:pt x="0" y="609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585039"/>
            <a:chOff x="0" y="0"/>
            <a:chExt cx="5996027" cy="578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578226"/>
            </a:xfrm>
            <a:custGeom>
              <a:avLst/>
              <a:gdLst/>
              <a:ahLst/>
              <a:cxnLst/>
              <a:rect r="r" b="b" t="t" l="l"/>
              <a:pathLst>
                <a:path h="57822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578226"/>
                  </a:lnTo>
                  <a:lnTo>
                    <a:pt x="0" y="5782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585208"/>
            <a:ext cx="16436355" cy="7090805"/>
            <a:chOff x="0" y="0"/>
            <a:chExt cx="5996027" cy="25867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586745"/>
            </a:xfrm>
            <a:custGeom>
              <a:avLst/>
              <a:gdLst/>
              <a:ahLst/>
              <a:cxnLst/>
              <a:rect r="r" b="b" t="t" l="l"/>
              <a:pathLst>
                <a:path h="2586745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586745"/>
                  </a:lnTo>
                  <a:lnTo>
                    <a:pt x="0" y="25867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70570" y="2907051"/>
            <a:ext cx="6435397" cy="6447119"/>
          </a:xfrm>
          <a:custGeom>
            <a:avLst/>
            <a:gdLst/>
            <a:ahLst/>
            <a:cxnLst/>
            <a:rect r="r" b="b" t="t" l="l"/>
            <a:pathLst>
              <a:path h="6447119" w="6435397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03814" y="80524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기대 효과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37363" y="2907051"/>
            <a:ext cx="6435397" cy="6447119"/>
          </a:xfrm>
          <a:custGeom>
            <a:avLst/>
            <a:gdLst/>
            <a:ahLst/>
            <a:cxnLst/>
            <a:rect r="r" b="b" t="t" l="l"/>
            <a:pathLst>
              <a:path h="6447119" w="6435397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1104" y="4806372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1104" y="5578022"/>
            <a:ext cx="773432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맞춤 주거지 추천을 통해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MZ 세대 개인의 상황,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선호도에 맞는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주거지 선택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287898" y="4806372"/>
            <a:ext cx="7734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7898" y="5701722"/>
            <a:ext cx="773432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CCTV, 파출소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주변 정보 제공을 통해 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안전한 주거지 선택</a:t>
            </a:r>
          </a:p>
          <a:p>
            <a:pPr algn="ctr">
              <a:lnSpc>
                <a:spcPts val="4079"/>
              </a:lnSpc>
            </a:pPr>
          </a:p>
          <a:p>
            <a:pPr algn="ctr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74045" y="244204"/>
            <a:ext cx="2915419" cy="2841209"/>
          </a:xfrm>
          <a:custGeom>
            <a:avLst/>
            <a:gdLst/>
            <a:ahLst/>
            <a:cxnLst/>
            <a:rect r="r" b="b" t="t" l="l"/>
            <a:pathLst>
              <a:path h="2841209" w="2915419">
                <a:moveTo>
                  <a:pt x="0" y="0"/>
                </a:moveTo>
                <a:lnTo>
                  <a:pt x="2915419" y="0"/>
                </a:lnTo>
                <a:lnTo>
                  <a:pt x="2915419" y="2841209"/>
                </a:lnTo>
                <a:lnTo>
                  <a:pt x="0" y="284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7940097"/>
            <a:ext cx="1868989" cy="2346903"/>
          </a:xfrm>
          <a:custGeom>
            <a:avLst/>
            <a:gdLst/>
            <a:ahLst/>
            <a:cxnLst/>
            <a:rect r="r" b="b" t="t" l="l"/>
            <a:pathLst>
              <a:path h="2346903" w="1868989">
                <a:moveTo>
                  <a:pt x="0" y="0"/>
                </a:moveTo>
                <a:lnTo>
                  <a:pt x="1868989" y="0"/>
                </a:lnTo>
                <a:lnTo>
                  <a:pt x="1868989" y="2346903"/>
                </a:lnTo>
                <a:lnTo>
                  <a:pt x="0" y="2346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DAF05v-TPEQ</dc:identifier>
  <dcterms:modified xsi:type="dcterms:W3CDTF">2011-08-01T06:04:30Z</dcterms:modified>
  <cp:revision>1</cp:revision>
  <dc:title>남색 흰색 검은색 낙서와 끄적임 사업 계획 비즈니스 프레젠테이션</dc:title>
</cp:coreProperties>
</file>